
<file path=[Content_Types].xml><?xml version="1.0" encoding="utf-8"?>
<Types xmlns="http://schemas.openxmlformats.org/package/2006/content-types">
  <Default Extension="png" ContentType="image/png"/>
  <Default Extension="gif" ContentType="image/gif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86" r:id="rId3"/>
    <p:sldId id="487" r:id="rId5"/>
    <p:sldId id="560" r:id="rId6"/>
    <p:sldId id="541" r:id="rId7"/>
    <p:sldId id="553" r:id="rId8"/>
    <p:sldId id="556" r:id="rId9"/>
    <p:sldId id="557" r:id="rId10"/>
    <p:sldId id="558" r:id="rId11"/>
    <p:sldId id="563" r:id="rId12"/>
    <p:sldId id="538" r:id="rId13"/>
    <p:sldId id="565" r:id="rId14"/>
    <p:sldId id="559" r:id="rId15"/>
    <p:sldId id="540" r:id="rId16"/>
    <p:sldId id="542" r:id="rId17"/>
    <p:sldId id="574" r:id="rId18"/>
    <p:sldId id="535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4" userDrawn="1">
          <p15:clr>
            <a:srgbClr val="A4A3A4"/>
          </p15:clr>
        </p15:guide>
        <p15:guide id="2" pos="3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1F4"/>
    <a:srgbClr val="A00E98"/>
    <a:srgbClr val="2D529F"/>
    <a:srgbClr val="6B0261"/>
    <a:srgbClr val="97F9FF"/>
    <a:srgbClr val="1E3A3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3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0330283" y="6529705"/>
            <a:ext cx="1033515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6870" indent="-356870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6870" indent="-35687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microsoft.com/office/2007/relationships/hdphoto" Target="../media/image3.wdp"/><Relationship Id="rId2" Type="http://schemas.openxmlformats.org/officeDocument/2006/relationships/image" Target="../media/image6.png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image" Target="../media/image58.png"/><Relationship Id="rId5" Type="http://schemas.openxmlformats.org/officeDocument/2006/relationships/tags" Target="../tags/tag23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9" Type="http://schemas.openxmlformats.org/officeDocument/2006/relationships/notesSlide" Target="../notesSlides/notesSlide14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62.png"/><Relationship Id="rId16" Type="http://schemas.openxmlformats.org/officeDocument/2006/relationships/image" Target="../media/image61.png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tags" Target="../tags/tag27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GIF"/><Relationship Id="rId6" Type="http://schemas.openxmlformats.org/officeDocument/2006/relationships/image" Target="../media/image11.GIF"/><Relationship Id="rId5" Type="http://schemas.openxmlformats.org/officeDocument/2006/relationships/tags" Target="../tags/tag18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GIF"/><Relationship Id="rId5" Type="http://schemas.openxmlformats.org/officeDocument/2006/relationships/tags" Target="../tags/tag19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GIF"/><Relationship Id="rId7" Type="http://schemas.openxmlformats.org/officeDocument/2006/relationships/image" Target="../media/image17.png"/><Relationship Id="rId6" Type="http://schemas.openxmlformats.org/officeDocument/2006/relationships/image" Target="../media/image16.GIF"/><Relationship Id="rId5" Type="http://schemas.openxmlformats.org/officeDocument/2006/relationships/tags" Target="../tags/tag20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GIF"/><Relationship Id="rId5" Type="http://schemas.openxmlformats.org/officeDocument/2006/relationships/tags" Target="../tags/tag2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1" Type="http://schemas.openxmlformats.org/officeDocument/2006/relationships/notesSlide" Target="../notesSlides/notesSlide8.xml"/><Relationship Id="rId20" Type="http://schemas.openxmlformats.org/officeDocument/2006/relationships/slideLayout" Target="../slideLayouts/slideLayout2.xml"/><Relationship Id="rId2" Type="http://schemas.microsoft.com/office/2007/relationships/hdphoto" Target="../media/image3.wdp"/><Relationship Id="rId19" Type="http://schemas.openxmlformats.org/officeDocument/2006/relationships/image" Target="../media/image40.png"/><Relationship Id="rId18" Type="http://schemas.openxmlformats.org/officeDocument/2006/relationships/image" Target="../media/image3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6" Type="http://schemas.openxmlformats.org/officeDocument/2006/relationships/tags" Target="../tags/tag22.xml"/><Relationship Id="rId5" Type="http://schemas.openxmlformats.org/officeDocument/2006/relationships/slide" Target="slide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microsoft.com/office/2007/relationships/hdphoto" Target="../media/image3.wdp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6911" y="119400"/>
            <a:ext cx="6143902" cy="617487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743543" y="4969057"/>
            <a:ext cx="4457700" cy="37846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汇报人：卢宇涛、耿睿、于川皓、王雪</a:t>
            </a:r>
            <a:r>
              <a:rPr kumimoji="1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</a:t>
            </a:r>
            <a:endParaRPr kumimoji="1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5515816" y="4969057"/>
            <a:ext cx="464820" cy="37846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88030" y="2636520"/>
            <a:ext cx="6024245" cy="132207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校内公众号信息整合助手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中期汇报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72002" y="2477576"/>
            <a:ext cx="4563879" cy="3784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6B0261"/>
          </a:solidFill>
          <a:ln w="5" cap="flat">
            <a:solidFill>
              <a:srgbClr val="6B0261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6B0261"/>
          </a:solidFill>
          <a:ln>
            <a:solidFill>
              <a:srgbClr val="6B0261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64" y="6162521"/>
            <a:ext cx="3062742" cy="579616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6520" y="1630045"/>
            <a:ext cx="5513070" cy="4258310"/>
          </a:xfrm>
          <a:prstGeom prst="rect">
            <a:avLst/>
          </a:prstGeom>
        </p:spPr>
      </p:pic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63525" y="1096645"/>
            <a:ext cx="545846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服务器后台实现日常工作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自动执行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6"/>
          <p:cNvSpPr>
            <a:spLocks noChangeArrowheads="1"/>
          </p:cNvSpPr>
          <p:nvPr/>
        </p:nvSpPr>
        <p:spPr bwMode="auto">
          <a:xfrm>
            <a:off x="634918" y="237124"/>
            <a:ext cx="2641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5.</a:t>
            </a:r>
            <a:r>
              <a:rPr lang="zh-CN" alt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部署</a:t>
            </a:r>
            <a:r>
              <a:rPr lang="zh-CN" alt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与测试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48985" y="1096645"/>
            <a:ext cx="545846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管理员依然可以通过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pitchFamily="34" charset="-122"/>
              </a:rPr>
              <a:t>django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后端实现数据库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管理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110" y="1755140"/>
            <a:ext cx="4277995" cy="466217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110" y="1755140"/>
            <a:ext cx="6059170" cy="470090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75460" y="3351530"/>
            <a:ext cx="3064510" cy="902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1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购买域名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[403app.xyz]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获取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ssh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证书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进行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HTTPS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的反向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代理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6"/>
          <p:cNvSpPr>
            <a:spLocks noChangeArrowheads="1"/>
          </p:cNvSpPr>
          <p:nvPr/>
        </p:nvSpPr>
        <p:spPr bwMode="auto">
          <a:xfrm>
            <a:off x="634918" y="237124"/>
            <a:ext cx="2641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5.</a:t>
            </a:r>
            <a:r>
              <a:rPr lang="zh-CN" alt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部署与</a:t>
            </a:r>
            <a:r>
              <a:rPr lang="zh-CN" alt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测试</a:t>
            </a:r>
            <a:endParaRPr lang="zh-CN" altLang="en-US" b="1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45" y="3429000"/>
            <a:ext cx="4254500" cy="742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75460" y="4940850"/>
            <a:ext cx="4064000" cy="63246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1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检查代码质量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提交审核并发布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t="32872"/>
          <a:stretch>
            <a:fillRect/>
          </a:stretch>
        </p:blipFill>
        <p:spPr>
          <a:xfrm>
            <a:off x="5088255" y="4725035"/>
            <a:ext cx="5154930" cy="1323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5000" y="5084995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小程序</a:t>
            </a: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15865" y="2101215"/>
            <a:ext cx="5186680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环境准备</a:t>
            </a:r>
            <a:r>
              <a:rPr lang="en-US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→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配置文件准备</a:t>
            </a:r>
            <a:r>
              <a:rPr lang="en-US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→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启动服务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→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18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数据持久化</a:t>
            </a:r>
            <a:r>
              <a:rPr lang="en-US" altLang="en-US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→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维护操作</a:t>
            </a: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1096645"/>
            <a:ext cx="545846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注册域名并反向代理，发布小程序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000" y="263707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服务器</a:t>
            </a: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75460" y="1836970"/>
            <a:ext cx="4064000" cy="11734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1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Mysql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数据库服务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加载器服务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容器化平台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Nginx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反向代理服务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63525" y="1096645"/>
            <a:ext cx="545846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前端功能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测试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6"/>
          <p:cNvSpPr>
            <a:spLocks noChangeArrowheads="1"/>
          </p:cNvSpPr>
          <p:nvPr/>
        </p:nvSpPr>
        <p:spPr bwMode="auto">
          <a:xfrm>
            <a:off x="634918" y="237124"/>
            <a:ext cx="2641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5.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部署与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测试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700" y="1484630"/>
            <a:ext cx="1020635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整体测试覆盖</a:t>
            </a:r>
            <a:r>
              <a:rPr lang="en-US" sz="1800">
                <a:latin typeface="Arial" panose="020B0604020202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个核心页面，累计设计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</a:rPr>
              <a:t>206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条测试用例，修改了多处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错误，保障了前端功能的稳定性。</a:t>
            </a: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2406015"/>
            <a:ext cx="3441065" cy="36398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805" y="2348865"/>
            <a:ext cx="4419600" cy="1498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805" y="3808730"/>
            <a:ext cx="4638675" cy="22371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985" y="2348230"/>
            <a:ext cx="2979420" cy="37020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975" y="2348865"/>
            <a:ext cx="4133850" cy="3707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9965" y="2348865"/>
            <a:ext cx="4226560" cy="3687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0055" y="2305685"/>
            <a:ext cx="5017770" cy="3755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00" y="1880870"/>
            <a:ext cx="10744200" cy="254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63525" y="1096645"/>
            <a:ext cx="545846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后端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覆盖率测试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6"/>
          <p:cNvSpPr>
            <a:spLocks noChangeArrowheads="1"/>
          </p:cNvSpPr>
          <p:nvPr/>
        </p:nvSpPr>
        <p:spPr bwMode="auto">
          <a:xfrm>
            <a:off x="634918" y="237124"/>
            <a:ext cx="2641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5.</a:t>
            </a:r>
            <a:r>
              <a:rPr lang="zh-CN" alt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部署与测试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700" y="1464945"/>
            <a:ext cx="756475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有效功能代码是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</a:rPr>
              <a:t>4696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行，总覆盖率达到了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</a:rPr>
              <a:t>91%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，并对结果做出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合理分析。</a:t>
            </a: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5" y="2132965"/>
            <a:ext cx="5772150" cy="370776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829685" y="3284855"/>
            <a:ext cx="6541770" cy="1713230"/>
            <a:chOff x="8126" y="5847"/>
            <a:chExt cx="10302" cy="26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6" y="5847"/>
              <a:ext cx="10290" cy="204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6" y="7895"/>
              <a:ext cx="10302" cy="65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" name="矩形 46"/>
          <p:cNvSpPr>
            <a:spLocks noChangeArrowheads="1"/>
          </p:cNvSpPr>
          <p:nvPr/>
        </p:nvSpPr>
        <p:spPr bwMode="auto">
          <a:xfrm>
            <a:off x="634918" y="237124"/>
            <a:ext cx="2641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5.</a:t>
            </a:r>
            <a:r>
              <a:rPr lang="zh-CN" alt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部署与测试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1815" y="3251835"/>
            <a:ext cx="2618740" cy="199263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551815" y="2952115"/>
            <a:ext cx="277558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pitchFamily="34" charset="-122"/>
              </a:rPr>
              <a:t>静态资源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并发数持续运行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分钟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553085" y="5268595"/>
            <a:ext cx="2617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图片等资源比较大，但服务器的带宽太小</a:t>
            </a:r>
            <a:endParaRPr lang="zh-CN" alt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保证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60%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1s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以内，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80%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2s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以内</a:t>
            </a:r>
            <a:endParaRPr lang="zh-CN" alt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7665" y="2952115"/>
            <a:ext cx="277558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pitchFamily="34" charset="-122"/>
              </a:rPr>
              <a:t>人工智能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并发数持续运行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分钟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7665" y="5266055"/>
            <a:ext cx="2543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响应时长中位数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22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36180" y="2865755"/>
            <a:ext cx="277558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pitchFamily="34" charset="-122"/>
              </a:rPr>
              <a:t>用户读取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50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并发数持续运行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分钟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36180" y="5266055"/>
            <a:ext cx="2543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95%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都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&lt;0.03s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99%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都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&lt;0.1s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6456045" y="158750"/>
            <a:ext cx="328803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pitchFamily="34" charset="-122"/>
              </a:rPr>
              <a:t>用户写入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25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并发数持续运行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分钟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565900" y="2564765"/>
            <a:ext cx="25438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95%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都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&lt;0.1s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99%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都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&lt;0.15s</a:t>
            </a:r>
            <a:endParaRPr lang="zh-CN" alt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7665" y="3251835"/>
            <a:ext cx="2560955" cy="19900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6180" y="3248660"/>
            <a:ext cx="2616835" cy="199072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343275" y="153670"/>
            <a:ext cx="2842895" cy="2771140"/>
            <a:chOff x="4497" y="247"/>
            <a:chExt cx="4477" cy="4364"/>
          </a:xfrm>
        </p:grpSpPr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4604" y="247"/>
              <a:ext cx="4371" cy="43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200" b="1">
                  <a:latin typeface="Arial" panose="020B0604020202020204" pitchFamily="34" charset="0"/>
                  <a:ea typeface="微软雅黑" panose="020B0503020204020204" pitchFamily="34" charset="-122"/>
                </a:rPr>
                <a:t>文章推送</a:t>
              </a: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：</a:t>
              </a:r>
              <a:r>
                <a:rPr lang="en-US" altLang="zh-CN" sz="1200">
                  <a:latin typeface="Arial" panose="020B0604020202020204" pitchFamily="34" charset="0"/>
                  <a:ea typeface="微软雅黑" panose="020B0503020204020204" pitchFamily="34" charset="-122"/>
                </a:rPr>
                <a:t>25</a:t>
              </a: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并发数持续运行</a:t>
              </a:r>
              <a:r>
                <a:rPr lang="en-US" altLang="zh-CN" sz="1200">
                  <a:latin typeface="Arial" panose="020B0604020202020204" pitchFamily="34" charset="0"/>
                  <a:ea typeface="微软雅黑" panose="020B0503020204020204" pitchFamily="34" charset="-122"/>
                </a:rPr>
                <a:t>5</a:t>
              </a: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分钟</a:t>
              </a:r>
              <a:endParaRPr lang="zh-CN" altLang="en-US" sz="12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4611" y="3983"/>
              <a:ext cx="421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绝大多数情况下不会有明显延迟。中位数</a:t>
              </a: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0.11s</a:t>
              </a: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，</a:t>
              </a: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95%</a:t>
              </a:r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都</a:t>
              </a: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&lt;1s</a:t>
              </a:r>
              <a:endParaRPr lang="en-US" altLang="zh-CN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497" y="645"/>
              <a:ext cx="4332" cy="330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6045" y="432435"/>
            <a:ext cx="2722245" cy="208661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343660" y="5691505"/>
            <a:ext cx="974534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大部分接口在并发压力下响应延迟都可接受，除去远端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，所有接口的中位数时延都完全在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</a:rPr>
              <a:t>1s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内，而且所有测试没有任何一例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pitchFamily="34" charset="-122"/>
              </a:rPr>
              <a:t>FAIL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3525" y="1096645"/>
            <a:ext cx="545846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后端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压力测试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67715" y="1093470"/>
            <a:ext cx="10084435" cy="553910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 b="1"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pitchFamily="34" charset="-122"/>
              </a:rPr>
              <a:t>melisearch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搜索引擎、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pitchFamily="34" charset="-122"/>
              </a:rPr>
              <a:t>sqlitevector</a:t>
            </a:r>
            <a:r>
              <a:rPr lang="zh-CN" altLang="en-US" sz="1800" b="1">
                <a:latin typeface="Arial" panose="020B0604020202020204" pitchFamily="34" charset="0"/>
                <a:ea typeface="微软雅黑" panose="020B0503020204020204" pitchFamily="34" charset="-122"/>
              </a:rPr>
              <a:t>向量库、语义化向量模型等重型外部资源时遇到加载缓慢、并发危险等问题</a:t>
            </a:r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800" b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解决办法：将对外部服务的所有操作，封装在相应的抽象适配器类中：通过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单例模式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全局加载器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，让应用层以统一方式取得全局共享的单例实例，避免了重复加载和初始化造成的开销，以及可能的并发读写冲突、读结果不一致等资源竞争问题；通过累积批量更新的方式，提高了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IO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性能，控制了内存占用；保证了调用的简单性和一致性，便于复用、测试和更新。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高并发数据库写入时用</a:t>
            </a:r>
            <a:r>
              <a:rPr lang="en-US" altLang="zh-CN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django</a:t>
            </a: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信号更新计数带来的计数错误，甚至出现大数</a:t>
            </a:r>
            <a:r>
              <a:rPr lang="en-US" altLang="zh-CN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负数的问题</a:t>
            </a:r>
            <a:endParaRPr lang="zh-CN" altLang="en-US" b="1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b="1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解决办法：在接收到信号、计数更新时使用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django.db.models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库的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原子操作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，锁定数据库中的某个记录，直到事务结束前才释放锁，避免同时写入；同时通过添加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Nginx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限制接口最大并发数目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，降低服务器压力，保护计数准确。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b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降低爬虫封禁风险</a:t>
            </a:r>
            <a:endParaRPr lang="zh-CN" altLang="en-US" b="1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b="1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解决办法：优化爬虫策略，比如只爬取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校内公众号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有人订阅的公众号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；定期更换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cookies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；设置合适的爬虫间隔；一旦爬取到重复文章，停止当前爬取，直接开始下一个公众号的爬取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......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b="1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6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6"/>
          <p:cNvSpPr>
            <a:spLocks noChangeArrowheads="1"/>
          </p:cNvSpPr>
          <p:nvPr/>
        </p:nvSpPr>
        <p:spPr bwMode="auto">
          <a:xfrm>
            <a:off x="634918" y="237124"/>
            <a:ext cx="4673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6.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重难点问题及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解决方法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6911" y="119400"/>
            <a:ext cx="6143902" cy="6174879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5515816" y="4969057"/>
            <a:ext cx="464820" cy="37846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75685" y="2924810"/>
            <a:ext cx="6024245" cy="156845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演示完毕，感谢聆听！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72002" y="2477576"/>
            <a:ext cx="4563879" cy="3784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6B0261"/>
          </a:solidFill>
          <a:ln w="5" cap="flat">
            <a:solidFill>
              <a:srgbClr val="6B0261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6B0261"/>
          </a:solidFill>
          <a:ln>
            <a:solidFill>
              <a:srgbClr val="6B0261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64" y="6162521"/>
            <a:ext cx="3062742" cy="579616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95558" y="404636"/>
            <a:ext cx="1528413" cy="1528413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solidFill>
              <a:srgbClr val="6B0261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63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27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" y="5085327"/>
            <a:ext cx="12188825" cy="1446568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6B026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文本1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215640" y="1430655"/>
            <a:ext cx="5007610" cy="50228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6B0261"/>
            </a:solidFill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标题1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725420" y="1430655"/>
            <a:ext cx="490220" cy="501015"/>
          </a:xfrm>
          <a:prstGeom prst="roundRect">
            <a:avLst>
              <a:gd name="adj" fmla="val 11921"/>
            </a:avLst>
          </a:prstGeom>
          <a:solidFill>
            <a:srgbClr val="6B0261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altLang="zh-CN" sz="1865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>
            <a:off x="2725420" y="2132965"/>
            <a:ext cx="5497830" cy="501650"/>
            <a:chOff x="4292" y="3585"/>
            <a:chExt cx="8658" cy="790"/>
          </a:xfrm>
        </p:grpSpPr>
        <p:sp>
          <p:nvSpPr>
            <p:cNvPr id="2" name="文本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064" y="3585"/>
              <a:ext cx="7886" cy="791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rgbClr val="6B0261"/>
              </a:solidFill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应用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介绍</a:t>
              </a:r>
              <a:endParaRPr lang="zh-CN" altLang="en-US" sz="16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" name="标题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4292" y="3585"/>
              <a:ext cx="772" cy="789"/>
            </a:xfrm>
            <a:prstGeom prst="roundRect">
              <a:avLst>
                <a:gd name="adj" fmla="val 11921"/>
              </a:avLst>
            </a:prstGeom>
            <a:solidFill>
              <a:srgbClr val="6B0261"/>
            </a:solidFill>
            <a:ln w="25400" cap="flat" cmpd="sng" algn="ctr">
              <a:noFill/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8"/>
            </p:custDataLst>
          </p:nvPr>
        </p:nvGrpSpPr>
        <p:grpSpPr>
          <a:xfrm>
            <a:off x="2725420" y="2853055"/>
            <a:ext cx="5497830" cy="501650"/>
            <a:chOff x="4292" y="4919"/>
            <a:chExt cx="8658" cy="790"/>
          </a:xfrm>
        </p:grpSpPr>
        <p:sp>
          <p:nvSpPr>
            <p:cNvPr id="6" name="文本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>
              <a:off x="5064" y="4919"/>
              <a:ext cx="7886" cy="791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rgbClr val="6B0261"/>
              </a:solidFill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技术架构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标题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4292" y="4919"/>
              <a:ext cx="772" cy="789"/>
            </a:xfrm>
            <a:prstGeom prst="roundRect">
              <a:avLst>
                <a:gd name="adj" fmla="val 11921"/>
              </a:avLst>
            </a:prstGeom>
            <a:solidFill>
              <a:srgbClr val="6B0261"/>
            </a:solidFill>
            <a:ln w="25400" cap="flat" cmpd="sng" algn="ctr">
              <a:noFill/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1"/>
            </p:custDataLst>
          </p:nvPr>
        </p:nvGrpSpPr>
        <p:grpSpPr>
          <a:xfrm>
            <a:off x="2725420" y="3608705"/>
            <a:ext cx="5497830" cy="501650"/>
            <a:chOff x="4292" y="6253"/>
            <a:chExt cx="8658" cy="790"/>
          </a:xfrm>
        </p:grpSpPr>
        <p:sp>
          <p:nvSpPr>
            <p:cNvPr id="8" name="文本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>
              <a:off x="5064" y="6253"/>
              <a:ext cx="7886" cy="791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rgbClr val="6B0261"/>
              </a:solidFill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分工与过程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管理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标题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4292" y="6253"/>
              <a:ext cx="772" cy="789"/>
            </a:xfrm>
            <a:prstGeom prst="roundRect">
              <a:avLst>
                <a:gd name="adj" fmla="val 11921"/>
              </a:avLst>
            </a:prstGeom>
            <a:solidFill>
              <a:srgbClr val="6B0261"/>
            </a:solidFill>
            <a:ln w="25400" cap="flat" cmpd="sng" algn="ctr">
              <a:noFill/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4"/>
            </p:custDataLst>
          </p:nvPr>
        </p:nvGrpSpPr>
        <p:grpSpPr>
          <a:xfrm>
            <a:off x="2725420" y="4364990"/>
            <a:ext cx="5497830" cy="501650"/>
            <a:chOff x="4292" y="7587"/>
            <a:chExt cx="8658" cy="790"/>
          </a:xfrm>
        </p:grpSpPr>
        <p:sp>
          <p:nvSpPr>
            <p:cNvPr id="11" name="文本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gray">
            <a:xfrm>
              <a:off x="5064" y="7587"/>
              <a:ext cx="7886" cy="791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rgbClr val="6B0261"/>
              </a:solidFill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部署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与测试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标题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gray">
            <a:xfrm>
              <a:off x="4292" y="7587"/>
              <a:ext cx="772" cy="789"/>
            </a:xfrm>
            <a:prstGeom prst="roundRect">
              <a:avLst>
                <a:gd name="adj" fmla="val 11921"/>
              </a:avLst>
            </a:prstGeom>
            <a:solidFill>
              <a:srgbClr val="6B0261"/>
            </a:solidFill>
            <a:ln w="25400" cap="flat" cmpd="sng" algn="ctr">
              <a:noFill/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354070" y="5062220"/>
            <a:ext cx="406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7"/>
            </p:custDataLst>
          </p:nvPr>
        </p:nvGrpSpPr>
        <p:grpSpPr>
          <a:xfrm>
            <a:off x="2725420" y="5157470"/>
            <a:ext cx="5497830" cy="501650"/>
            <a:chOff x="4292" y="7587"/>
            <a:chExt cx="8658" cy="790"/>
          </a:xfrm>
        </p:grpSpPr>
        <p:sp>
          <p:nvSpPr>
            <p:cNvPr id="19" name="文本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gray">
            <a:xfrm>
              <a:off x="5064" y="7587"/>
              <a:ext cx="7886" cy="791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rgbClr val="6B0261"/>
              </a:solidFill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重难点问题及解决方法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标题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gray">
            <a:xfrm>
              <a:off x="4292" y="7587"/>
              <a:ext cx="772" cy="789"/>
            </a:xfrm>
            <a:prstGeom prst="roundRect">
              <a:avLst>
                <a:gd name="adj" fmla="val 11921"/>
              </a:avLst>
            </a:prstGeom>
            <a:solidFill>
              <a:srgbClr val="6B0261"/>
            </a:solidFill>
            <a:ln w="25400" cap="flat" cmpd="sng" algn="ctr">
              <a:noFill/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407670" y="931545"/>
            <a:ext cx="8190230" cy="2444115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微信公众号已成为校园信息发布的主要渠道，但信息分散、重复、冗余。</a:t>
            </a:r>
            <a:endParaRPr lang="zh-CN" altLang="en-US" b="1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634918" y="237124"/>
            <a:ext cx="22352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1.</a:t>
            </a:r>
            <a:r>
              <a:rPr lang="zh-CN" alt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选题背景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6" name="等腰三角形 35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61" name="矩形 60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591810" y="2310765"/>
            <a:ext cx="1900555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搜索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栏虽然有筛选，但是没有细致到标签和公众号</a:t>
            </a:r>
            <a:endParaRPr lang="zh-CN" altLang="en-US" sz="16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65160" y="3140710"/>
            <a:ext cx="2204085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与订阅无关的内容很有可能占用碎片时间，降低搜索效率</a:t>
            </a:r>
            <a:endParaRPr lang="zh-CN" altLang="en-US" sz="1600">
              <a:latin typeface="等线 Light" panose="02010600030101010101" charset="-122"/>
              <a:ea typeface="等线 Light" panose="0201060003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688705" y="1507490"/>
            <a:ext cx="2313305" cy="4568190"/>
            <a:chOff x="13725" y="2487"/>
            <a:chExt cx="3643" cy="719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rcRect t="4981" b="5769"/>
            <a:stretch>
              <a:fillRect/>
            </a:stretch>
          </p:blipFill>
          <p:spPr>
            <a:xfrm>
              <a:off x="13742" y="2487"/>
              <a:ext cx="3627" cy="7195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3725" y="3472"/>
              <a:ext cx="3629" cy="2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1064875" y="2618740"/>
            <a:ext cx="753110" cy="52197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会带有广告</a:t>
            </a:r>
            <a:endParaRPr lang="zh-CN" altLang="en-US" sz="1400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25820" y="1527175"/>
            <a:ext cx="2339340" cy="4608195"/>
            <a:chOff x="9367" y="4379"/>
            <a:chExt cx="3684" cy="725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rcRect t="6306" b="5491"/>
            <a:stretch>
              <a:fillRect/>
            </a:stretch>
          </p:blipFill>
          <p:spPr>
            <a:xfrm>
              <a:off x="9367" y="4379"/>
              <a:ext cx="3684" cy="7231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9451" y="4720"/>
              <a:ext cx="3515" cy="69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rcRect t="6306" b="5500"/>
          <a:stretch>
            <a:fillRect/>
          </a:stretch>
        </p:blipFill>
        <p:spPr>
          <a:xfrm>
            <a:off x="479425" y="1556385"/>
            <a:ext cx="2322830" cy="45593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855595" y="2780665"/>
            <a:ext cx="1590675" cy="73723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现有公众号管理太过简单，没有便捷的交互按钮</a:t>
            </a:r>
            <a:endParaRPr lang="zh-CN" altLang="en-US" sz="1400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294380" y="1527175"/>
            <a:ext cx="2297430" cy="4563110"/>
            <a:chOff x="5258" y="2451"/>
            <a:chExt cx="3618" cy="71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rcRect t="4852" b="5907"/>
            <a:stretch>
              <a:fillRect/>
            </a:stretch>
          </p:blipFill>
          <p:spPr>
            <a:xfrm>
              <a:off x="5258" y="2451"/>
              <a:ext cx="3618" cy="7186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291" y="3358"/>
              <a:ext cx="3515" cy="20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7" grpId="1"/>
      <p:bldP spid="6" grpId="0"/>
      <p:bldP spid="25" grpId="0"/>
      <p:bldP spid="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/>
          <p:cNvSpPr/>
          <p:nvPr/>
        </p:nvSpPr>
        <p:spPr>
          <a:xfrm>
            <a:off x="826770" y="913130"/>
            <a:ext cx="309880" cy="104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22352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应用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668655" y="866775"/>
            <a:ext cx="2016760" cy="35306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首页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页面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轮播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175" y="777875"/>
            <a:ext cx="2891790" cy="1788160"/>
          </a:xfrm>
          <a:prstGeom prst="rect">
            <a:avLst/>
          </a:prstGeom>
        </p:spPr>
      </p:pic>
      <p:pic>
        <p:nvPicPr>
          <p:cNvPr id="7" name="图片 6" descr="卡片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2175" y="2853055"/>
            <a:ext cx="2905760" cy="3463925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6744335" y="1341120"/>
            <a:ext cx="4155440" cy="41573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20220000">
            <a:off x="2751455" y="1948180"/>
            <a:ext cx="589915" cy="301625"/>
          </a:xfrm>
          <a:prstGeom prst="rightArrow">
            <a:avLst>
              <a:gd name="adj1" fmla="val 50000"/>
              <a:gd name="adj2" fmla="val 4832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669290" y="1341120"/>
            <a:ext cx="2076450" cy="4321810"/>
            <a:chOff x="1053" y="2339"/>
            <a:chExt cx="3224" cy="672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rcRect t="4068"/>
            <a:stretch>
              <a:fillRect/>
            </a:stretch>
          </p:blipFill>
          <p:spPr>
            <a:xfrm>
              <a:off x="1053" y="2339"/>
              <a:ext cx="3224" cy="6727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矩形 25"/>
            <p:cNvSpPr/>
            <p:nvPr/>
          </p:nvSpPr>
          <p:spPr>
            <a:xfrm>
              <a:off x="1096" y="2792"/>
              <a:ext cx="3117" cy="20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6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2" y="5060"/>
              <a:ext cx="3107" cy="20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6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" name="右箭头 29"/>
          <p:cNvSpPr/>
          <p:nvPr/>
        </p:nvSpPr>
        <p:spPr>
          <a:xfrm rot="1140000">
            <a:off x="2779395" y="3876675"/>
            <a:ext cx="589915" cy="301625"/>
          </a:xfrm>
          <a:prstGeom prst="rightArrow">
            <a:avLst>
              <a:gd name="adj1" fmla="val 50000"/>
              <a:gd name="adj2" fmla="val 4832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816090" y="1700530"/>
            <a:ext cx="4318635" cy="36563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轮播图：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基于历史记录、订阅、收藏等信息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由推荐算法推荐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篇最符合用户喜好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的文章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文章卡片：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呈现标题、标签、公众号、发表日期、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关键词、摘要等信息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;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提供收藏、浏览原文、添加代办等功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能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.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/>
          <p:cNvSpPr/>
          <p:nvPr/>
        </p:nvSpPr>
        <p:spPr>
          <a:xfrm>
            <a:off x="826770" y="913130"/>
            <a:ext cx="309880" cy="104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22352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应用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669290" y="866775"/>
            <a:ext cx="2016760" cy="35306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校内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页面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筛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075" y="212725"/>
            <a:ext cx="2671445" cy="471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68655" y="1403350"/>
            <a:ext cx="2141220" cy="4441190"/>
            <a:chOff x="642" y="2225"/>
            <a:chExt cx="3372" cy="699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rcRect l="3893" t="6600" r="3149" b="1365"/>
            <a:stretch>
              <a:fillRect/>
            </a:stretch>
          </p:blipFill>
          <p:spPr>
            <a:xfrm>
              <a:off x="642" y="2225"/>
              <a:ext cx="3373" cy="6995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26" name="矩形 25"/>
            <p:cNvSpPr/>
            <p:nvPr/>
          </p:nvSpPr>
          <p:spPr>
            <a:xfrm>
              <a:off x="642" y="2679"/>
              <a:ext cx="3229" cy="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6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" name="右箭头 26"/>
          <p:cNvSpPr/>
          <p:nvPr/>
        </p:nvSpPr>
        <p:spPr>
          <a:xfrm rot="20820000">
            <a:off x="3006725" y="1546860"/>
            <a:ext cx="589915" cy="301625"/>
          </a:xfrm>
          <a:prstGeom prst="rightArrow">
            <a:avLst>
              <a:gd name="adj1" fmla="val 50000"/>
              <a:gd name="adj2" fmla="val 4832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457950" y="1360170"/>
            <a:ext cx="5434330" cy="47332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00190" y="1557020"/>
            <a:ext cx="5489575" cy="434911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30000"/>
              </a:lnSpc>
            </a:pP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校内公众号：</a:t>
            </a:r>
            <a:endParaRPr lang="zh-CN" altLang="en-US" sz="20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经过精细挑选选出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23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个校内最常用公众号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涵盖学习、生活、通知、就业的方方面面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模糊搜索：</a:t>
            </a:r>
            <a:endParaRPr lang="zh-CN" altLang="en-US" sz="20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引入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meilisearch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不用担心因输入不准确找不到想要的内容了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高级搜索：</a:t>
            </a:r>
            <a:endParaRPr lang="zh-CN" altLang="en-US" sz="20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允许时间范围、文章类型、内容领域、公众号、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关键词多条件筛选，提高搜索准确度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/>
          <p:cNvSpPr/>
          <p:nvPr/>
        </p:nvSpPr>
        <p:spPr>
          <a:xfrm>
            <a:off x="826770" y="913130"/>
            <a:ext cx="309880" cy="104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22352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应用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669290" y="866775"/>
            <a:ext cx="2016760" cy="35306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订阅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页面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 rot="1380000">
            <a:off x="2879090" y="3823335"/>
            <a:ext cx="818515" cy="301625"/>
          </a:xfrm>
          <a:prstGeom prst="rightArrow">
            <a:avLst>
              <a:gd name="adj1" fmla="val 50000"/>
              <a:gd name="adj2" fmla="val 4832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公众号管理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830" y="2636520"/>
            <a:ext cx="2202180" cy="414972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6456045" y="1175385"/>
            <a:ext cx="4483100" cy="4594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79425" y="1484630"/>
            <a:ext cx="2207260" cy="4420870"/>
            <a:chOff x="869" y="2452"/>
            <a:chExt cx="3476" cy="6962"/>
          </a:xfrm>
        </p:grpSpPr>
        <p:grpSp>
          <p:nvGrpSpPr>
            <p:cNvPr id="11" name="组合 10"/>
            <p:cNvGrpSpPr/>
            <p:nvPr/>
          </p:nvGrpSpPr>
          <p:grpSpPr>
            <a:xfrm>
              <a:off x="869" y="2452"/>
              <a:ext cx="3476" cy="6963"/>
              <a:chOff x="1096" y="2792"/>
              <a:chExt cx="3174" cy="6576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7"/>
              <a:srcRect l="1265" t="5895" r="5297" b="1796"/>
              <a:stretch>
                <a:fillRect/>
              </a:stretch>
            </p:blipFill>
            <p:spPr>
              <a:xfrm>
                <a:off x="1096" y="2792"/>
                <a:ext cx="3175" cy="6577"/>
              </a:xfrm>
              <a:prstGeom prst="rect">
                <a:avLst/>
              </a:prstGeom>
              <a:effectLst>
                <a:softEdge rad="25400"/>
              </a:effectLst>
            </p:spPr>
          </p:pic>
          <p:sp>
            <p:nvSpPr>
              <p:cNvPr id="10" name="矩形 9"/>
              <p:cNvSpPr/>
              <p:nvPr/>
            </p:nvSpPr>
            <p:spPr>
              <a:xfrm>
                <a:off x="1209" y="4039"/>
                <a:ext cx="3020" cy="19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69" y="2452"/>
              <a:ext cx="468" cy="4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右箭头 14"/>
          <p:cNvSpPr/>
          <p:nvPr/>
        </p:nvSpPr>
        <p:spPr>
          <a:xfrm rot="20820000">
            <a:off x="2807335" y="1181735"/>
            <a:ext cx="818515" cy="301625"/>
          </a:xfrm>
          <a:prstGeom prst="rightArrow">
            <a:avLst>
              <a:gd name="adj1" fmla="val 50000"/>
              <a:gd name="adj2" fmla="val 4832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搜索公众号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3005" y="116840"/>
            <a:ext cx="2199005" cy="24434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44335" y="1412790"/>
            <a:ext cx="4064000" cy="440563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30000"/>
              </a:lnSpc>
            </a:pP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公众号管理：</a:t>
            </a:r>
            <a:endParaRPr lang="zh-CN" altLang="en-US" sz="20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搜索、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订阅公众号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对已有公众号排序、取消订阅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两种视图模式：</a:t>
            </a:r>
            <a:endParaRPr lang="zh-CN" altLang="en-US" sz="20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公众号视图：浏览公众号、阅览公众号文章列表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文章视图：将已订阅公众号的所有文章按时间顺序呈现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/>
          <p:cNvSpPr/>
          <p:nvPr/>
        </p:nvSpPr>
        <p:spPr>
          <a:xfrm>
            <a:off x="826770" y="913130"/>
            <a:ext cx="309880" cy="104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22352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2.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应用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669290" y="866775"/>
            <a:ext cx="2016760" cy="35306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其它页面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696325" y="1416685"/>
            <a:ext cx="3083560" cy="45097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GIF (online-video-cutter.com)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935" y="931545"/>
            <a:ext cx="2585720" cy="5186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15" y="1415415"/>
            <a:ext cx="2084070" cy="46120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760" y="1412240"/>
            <a:ext cx="2087245" cy="4610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3705" y="1416685"/>
            <a:ext cx="2125345" cy="47040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9650" y="1416685"/>
            <a:ext cx="2129790" cy="4704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5595" y="1416685"/>
            <a:ext cx="2129155" cy="47047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2175" y="1416685"/>
            <a:ext cx="2116455" cy="46805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940165" y="2204720"/>
            <a:ext cx="2537460" cy="324612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①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问答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②个人资料管理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③收藏夹管理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④待办管理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⑤浏览历史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⑥帮助页面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⑦反馈建议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......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88705" y="1628775"/>
            <a:ext cx="2704465" cy="47307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457200" algn="l">
              <a:lnSpc>
                <a:spcPct val="130000"/>
              </a:lnSpc>
            </a:pP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更多功能等待探索</a:t>
            </a: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l">
              <a:lnSpc>
                <a:spcPct val="130000"/>
              </a:lnSpc>
            </a:pPr>
            <a:endParaRPr lang="zh-CN" altLang="en-US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375920" y="1340485"/>
            <a:ext cx="11516360" cy="5084445"/>
          </a:xfrm>
          <a:prstGeom prst="roundRect">
            <a:avLst>
              <a:gd name="adj" fmla="val 236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634918" y="237124"/>
            <a:ext cx="22352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3.</a:t>
            </a:r>
            <a:r>
              <a:rPr lang="zh-CN" alt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技术架构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61085" y="2420620"/>
            <a:ext cx="1328420" cy="948055"/>
            <a:chOff x="11126" y="4833"/>
            <a:chExt cx="2092" cy="149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28" y="4833"/>
              <a:ext cx="1203" cy="1046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1126" y="5879"/>
              <a:ext cx="2092" cy="447"/>
            </a:xfrm>
            <a:prstGeom prst="rect">
              <a:avLst/>
            </a:prstGeom>
          </p:spPr>
          <p:txBody>
            <a:bodyPr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200" b="1">
                  <a:latin typeface="Arial" panose="020B0604020202020204" pitchFamily="34" charset="0"/>
                  <a:ea typeface="微软雅黑" panose="020B0503020204020204" pitchFamily="34" charset="-122"/>
                </a:rPr>
                <a:t>微信开发者工具</a:t>
              </a:r>
              <a:endParaRPr lang="zh-CN" altLang="en-US" sz="1200" b="1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395" y="5338445"/>
            <a:ext cx="1213485" cy="59880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839470" y="1379220"/>
            <a:ext cx="1224280" cy="70675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000">
                <a:latin typeface="方正姚体" panose="02010601030101010101" charset="-122"/>
                <a:ea typeface="方正姚体" panose="02010601030101010101" charset="-122"/>
              </a:rPr>
              <a:t>前端</a:t>
            </a:r>
            <a:endParaRPr lang="zh-CN" altLang="en-US" sz="4000"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72355" y="1379220"/>
            <a:ext cx="1214120" cy="70675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000">
                <a:latin typeface="方正姚体" panose="02010601030101010101" charset="-122"/>
                <a:ea typeface="方正姚体" panose="02010601030101010101" charset="-122"/>
              </a:rPr>
              <a:t>后端</a:t>
            </a:r>
            <a:endParaRPr lang="zh-CN" altLang="en-US" sz="4000">
              <a:latin typeface="方正姚体" panose="02010601030101010101" charset="-122"/>
              <a:ea typeface="方正姚体" panose="02010601030101010101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725" y="5516880"/>
            <a:ext cx="1652270" cy="64262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8"/>
          <a:srcRect r="35421"/>
          <a:stretch>
            <a:fillRect/>
          </a:stretch>
        </p:blipFill>
        <p:spPr>
          <a:xfrm>
            <a:off x="2423795" y="3572510"/>
            <a:ext cx="1099820" cy="6667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95960" y="2459990"/>
            <a:ext cx="84010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开发平台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27685" y="2407920"/>
            <a:ext cx="1928495" cy="1019175"/>
          </a:xfrm>
          <a:prstGeom prst="roundRect">
            <a:avLst>
              <a:gd name="adj" fmla="val 4255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15645" y="3776345"/>
            <a:ext cx="1461770" cy="1143000"/>
            <a:chOff x="999" y="5854"/>
            <a:chExt cx="2302" cy="1800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35" y="6280"/>
              <a:ext cx="1328" cy="1374"/>
            </a:xfrm>
            <a:prstGeom prst="rect">
              <a:avLst/>
            </a:prstGeom>
          </p:spPr>
        </p:pic>
        <p:sp>
          <p:nvSpPr>
            <p:cNvPr id="31" name="圆角矩形 30"/>
            <p:cNvSpPr/>
            <p:nvPr/>
          </p:nvSpPr>
          <p:spPr>
            <a:xfrm>
              <a:off x="999" y="5854"/>
              <a:ext cx="2302" cy="1719"/>
            </a:xfrm>
            <a:prstGeom prst="roundRect">
              <a:avLst>
                <a:gd name="adj" fmla="val 39092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09" y="5911"/>
              <a:ext cx="1939" cy="43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开发</a:t>
              </a: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语言</a:t>
              </a:r>
              <a:endParaRPr lang="zh-CN" altLang="en-US" sz="12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663565" y="3826510"/>
            <a:ext cx="2000250" cy="933450"/>
            <a:chOff x="6047" y="6241"/>
            <a:chExt cx="3150" cy="1470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88" y="6812"/>
              <a:ext cx="2410" cy="761"/>
            </a:xfrm>
            <a:prstGeom prst="rect">
              <a:avLst/>
            </a:prstGeom>
          </p:spPr>
        </p:pic>
        <p:sp>
          <p:nvSpPr>
            <p:cNvPr id="43" name="圆角矩形 42"/>
            <p:cNvSpPr/>
            <p:nvPr/>
          </p:nvSpPr>
          <p:spPr>
            <a:xfrm>
              <a:off x="6047" y="6241"/>
              <a:ext cx="3151" cy="1471"/>
            </a:xfrm>
            <a:prstGeom prst="roundRect">
              <a:avLst>
                <a:gd name="adj" fmla="val 41604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312" y="6307"/>
              <a:ext cx="1939" cy="43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开发</a:t>
              </a: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语言</a:t>
              </a:r>
              <a:endParaRPr lang="zh-CN" altLang="en-US" sz="12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735955" y="2532380"/>
            <a:ext cx="1733550" cy="933450"/>
            <a:chOff x="10281" y="7101"/>
            <a:chExt cx="2730" cy="1470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30" y="7634"/>
              <a:ext cx="1830" cy="876"/>
            </a:xfrm>
            <a:prstGeom prst="rect">
              <a:avLst/>
            </a:prstGeom>
          </p:spPr>
        </p:pic>
        <p:sp>
          <p:nvSpPr>
            <p:cNvPr id="45" name="圆角矩形 44"/>
            <p:cNvSpPr/>
            <p:nvPr/>
          </p:nvSpPr>
          <p:spPr>
            <a:xfrm>
              <a:off x="10281" y="7101"/>
              <a:ext cx="2730" cy="1471"/>
            </a:xfrm>
            <a:prstGeom prst="roundRect">
              <a:avLst>
                <a:gd name="adj" fmla="val 41604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621" y="7180"/>
              <a:ext cx="1939" cy="43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200">
                  <a:latin typeface="Arial" panose="020B0604020202020204" pitchFamily="34" charset="0"/>
                  <a:ea typeface="微软雅黑" panose="020B0503020204020204" pitchFamily="34" charset="-122"/>
                </a:rPr>
                <a:t>web</a:t>
              </a: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框架</a:t>
              </a:r>
              <a:endParaRPr lang="zh-CN" altLang="en-US" sz="12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757930" y="3749040"/>
            <a:ext cx="1722120" cy="838835"/>
            <a:chOff x="14237" y="7188"/>
            <a:chExt cx="2712" cy="1321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353" y="7497"/>
              <a:ext cx="2481" cy="1013"/>
            </a:xfrm>
            <a:prstGeom prst="rect">
              <a:avLst/>
            </a:prstGeom>
          </p:spPr>
        </p:pic>
        <p:sp>
          <p:nvSpPr>
            <p:cNvPr id="54" name="圆角矩形 53"/>
            <p:cNvSpPr/>
            <p:nvPr/>
          </p:nvSpPr>
          <p:spPr>
            <a:xfrm>
              <a:off x="14237" y="7188"/>
              <a:ext cx="2713" cy="1196"/>
            </a:xfrm>
            <a:prstGeom prst="roundRect">
              <a:avLst>
                <a:gd name="adj" fmla="val 44397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494" y="7251"/>
              <a:ext cx="1939" cy="43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容器</a:t>
              </a: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部署</a:t>
              </a:r>
              <a:endParaRPr lang="zh-CN" altLang="en-US" sz="12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719830" y="2453005"/>
            <a:ext cx="1722755" cy="1012825"/>
            <a:chOff x="5945" y="4229"/>
            <a:chExt cx="2713" cy="1595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5" y="4279"/>
              <a:ext cx="2136" cy="1363"/>
            </a:xfrm>
            <a:prstGeom prst="rect">
              <a:avLst/>
            </a:prstGeom>
          </p:spPr>
        </p:pic>
        <p:sp>
          <p:nvSpPr>
            <p:cNvPr id="64" name="圆角矩形 63"/>
            <p:cNvSpPr/>
            <p:nvPr/>
          </p:nvSpPr>
          <p:spPr>
            <a:xfrm>
              <a:off x="5945" y="4229"/>
              <a:ext cx="2713" cy="1595"/>
            </a:xfrm>
            <a:prstGeom prst="roundRect">
              <a:avLst>
                <a:gd name="adj" fmla="val 38432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340" y="4354"/>
              <a:ext cx="1939" cy="43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数据库</a:t>
              </a:r>
              <a:endParaRPr lang="zh-CN" altLang="en-US" sz="12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968615" y="2348865"/>
            <a:ext cx="1816698" cy="883285"/>
            <a:chOff x="12705" y="2163"/>
            <a:chExt cx="3037" cy="1391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889" y="2607"/>
              <a:ext cx="2790" cy="947"/>
            </a:xfrm>
            <a:prstGeom prst="rect">
              <a:avLst/>
            </a:prstGeom>
          </p:spPr>
        </p:pic>
        <p:sp>
          <p:nvSpPr>
            <p:cNvPr id="67" name="圆角矩形 66"/>
            <p:cNvSpPr/>
            <p:nvPr/>
          </p:nvSpPr>
          <p:spPr>
            <a:xfrm>
              <a:off x="12705" y="2163"/>
              <a:ext cx="3037" cy="1326"/>
            </a:xfrm>
            <a:prstGeom prst="roundRect">
              <a:avLst>
                <a:gd name="adj" fmla="val 42554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2932" y="2338"/>
              <a:ext cx="1323" cy="43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200">
                  <a:latin typeface="Arial" panose="020B0604020202020204" pitchFamily="34" charset="0"/>
                  <a:ea typeface="微软雅黑" panose="020B0503020204020204" pitchFamily="34" charset="-122"/>
                </a:rPr>
                <a:t>AI</a:t>
              </a: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服务</a:t>
              </a:r>
              <a:endParaRPr lang="zh-CN" altLang="en-US" sz="12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7824470" y="1379220"/>
            <a:ext cx="2706370" cy="70675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000">
                <a:latin typeface="方正姚体" panose="02010601030101010101" charset="-122"/>
                <a:ea typeface="方正姚体" panose="02010601030101010101" charset="-122"/>
              </a:rPr>
              <a:t>服务</a:t>
            </a:r>
            <a:r>
              <a:rPr lang="zh-CN" altLang="en-US" sz="4000">
                <a:latin typeface="方正姚体" panose="02010601030101010101" charset="-122"/>
                <a:ea typeface="方正姚体" panose="02010601030101010101" charset="-122"/>
              </a:rPr>
              <a:t>支持</a:t>
            </a:r>
            <a:endParaRPr lang="zh-CN" altLang="en-US" sz="4000">
              <a:latin typeface="方正姚体" panose="02010601030101010101" charset="-122"/>
              <a:ea typeface="方正姚体" panose="02010601030101010101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7968615" y="3301365"/>
            <a:ext cx="1793831" cy="887730"/>
            <a:chOff x="12662" y="5626"/>
            <a:chExt cx="3037" cy="139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959" y="6307"/>
              <a:ext cx="2564" cy="599"/>
            </a:xfrm>
            <a:prstGeom prst="rect">
              <a:avLst/>
            </a:prstGeom>
          </p:spPr>
        </p:pic>
        <p:sp>
          <p:nvSpPr>
            <p:cNvPr id="80" name="圆角矩形 79"/>
            <p:cNvSpPr/>
            <p:nvPr/>
          </p:nvSpPr>
          <p:spPr>
            <a:xfrm>
              <a:off x="12662" y="5626"/>
              <a:ext cx="3037" cy="1398"/>
            </a:xfrm>
            <a:prstGeom prst="roundRect">
              <a:avLst>
                <a:gd name="adj" fmla="val 34267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2959" y="5779"/>
              <a:ext cx="1776" cy="43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模糊搜索</a:t>
              </a:r>
              <a:endParaRPr lang="zh-CN" altLang="en-US" sz="12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圆角矩形 82"/>
          <p:cNvSpPr/>
          <p:nvPr/>
        </p:nvSpPr>
        <p:spPr>
          <a:xfrm>
            <a:off x="2159635" y="3350260"/>
            <a:ext cx="1598295" cy="788035"/>
          </a:xfrm>
          <a:prstGeom prst="roundRect">
            <a:avLst>
              <a:gd name="adj" fmla="val 4255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2352040" y="3441065"/>
            <a:ext cx="84010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API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文档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271905" y="5187950"/>
            <a:ext cx="1831975" cy="916305"/>
          </a:xfrm>
          <a:prstGeom prst="roundRect">
            <a:avLst>
              <a:gd name="adj" fmla="val 4255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1479550" y="5300980"/>
            <a:ext cx="84010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小组交流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3288030" y="4991735"/>
            <a:ext cx="1703070" cy="1063625"/>
          </a:xfrm>
          <a:prstGeom prst="roundRect">
            <a:avLst>
              <a:gd name="adj" fmla="val 4255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3541395" y="5031740"/>
            <a:ext cx="84010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代码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管理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9959975" y="3350260"/>
            <a:ext cx="1441450" cy="787400"/>
            <a:chOff x="15837" y="3855"/>
            <a:chExt cx="2270" cy="124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177" y="4377"/>
              <a:ext cx="1618" cy="554"/>
            </a:xfrm>
            <a:prstGeom prst="rect">
              <a:avLst/>
            </a:prstGeom>
          </p:spPr>
        </p:pic>
        <p:sp>
          <p:nvSpPr>
            <p:cNvPr id="94" name="文本框 93"/>
            <p:cNvSpPr txBox="1"/>
            <p:nvPr/>
          </p:nvSpPr>
          <p:spPr>
            <a:xfrm>
              <a:off x="16017" y="3855"/>
              <a:ext cx="1939" cy="434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rPr>
                <a:t>风格测试</a:t>
              </a:r>
              <a:endParaRPr lang="zh-CN" altLang="en-US" sz="120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15837" y="3855"/>
              <a:ext cx="2271" cy="1241"/>
            </a:xfrm>
            <a:prstGeom prst="roundRect">
              <a:avLst>
                <a:gd name="adj" fmla="val 42554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7" name="图片 9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93630" y="4634865"/>
            <a:ext cx="1522730" cy="553085"/>
          </a:xfrm>
          <a:prstGeom prst="rect">
            <a:avLst/>
          </a:prstGeom>
        </p:spPr>
      </p:pic>
      <p:sp>
        <p:nvSpPr>
          <p:cNvPr id="98" name="圆角矩形 97"/>
          <p:cNvSpPr/>
          <p:nvPr/>
        </p:nvSpPr>
        <p:spPr>
          <a:xfrm>
            <a:off x="9839960" y="4293235"/>
            <a:ext cx="1929765" cy="913765"/>
          </a:xfrm>
          <a:prstGeom prst="roundRect">
            <a:avLst>
              <a:gd name="adj" fmla="val 4160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10056495" y="4364990"/>
            <a:ext cx="123126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负载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均衡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44785" y="2630805"/>
            <a:ext cx="920750" cy="349250"/>
          </a:xfrm>
          <a:prstGeom prst="rect">
            <a:avLst/>
          </a:prstGeom>
        </p:spPr>
      </p:pic>
      <p:sp>
        <p:nvSpPr>
          <p:cNvPr id="102" name="圆角矩形 101"/>
          <p:cNvSpPr/>
          <p:nvPr/>
        </p:nvSpPr>
        <p:spPr>
          <a:xfrm>
            <a:off x="9959975" y="2355215"/>
            <a:ext cx="1442085" cy="780415"/>
          </a:xfrm>
          <a:prstGeom prst="roundRect">
            <a:avLst>
              <a:gd name="adj" fmla="val 42554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10170795" y="2348865"/>
            <a:ext cx="1231265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域名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管理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" name="TextBox 30"/>
          <p:cNvSpPr txBox="1"/>
          <p:nvPr/>
        </p:nvSpPr>
        <p:spPr>
          <a:xfrm>
            <a:off x="695815" y="908670"/>
            <a:ext cx="4241165" cy="42799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架构风格：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前后端分离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微服务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架构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 flipV="1">
            <a:off x="2958465" y="4291965"/>
            <a:ext cx="0" cy="652145"/>
          </a:xfrm>
          <a:prstGeom prst="line">
            <a:avLst/>
          </a:prstGeom>
          <a:ln w="31750" cap="rnd">
            <a:solidFill>
              <a:schemeClr val="tx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V="1">
            <a:off x="2941320" y="1557655"/>
            <a:ext cx="0" cy="1625600"/>
          </a:xfrm>
          <a:prstGeom prst="line">
            <a:avLst/>
          </a:prstGeom>
          <a:ln w="31750" cap="rnd">
            <a:solidFill>
              <a:schemeClr val="tx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7800975" y="1548765"/>
            <a:ext cx="0" cy="445389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040370" y="4364990"/>
            <a:ext cx="1652270" cy="787400"/>
            <a:chOff x="12662" y="7666"/>
            <a:chExt cx="2602" cy="1240"/>
          </a:xfrm>
        </p:grpSpPr>
        <p:grpSp>
          <p:nvGrpSpPr>
            <p:cNvPr id="93" name="组合 92"/>
            <p:cNvGrpSpPr/>
            <p:nvPr/>
          </p:nvGrpSpPr>
          <p:grpSpPr>
            <a:xfrm>
              <a:off x="12662" y="7666"/>
              <a:ext cx="2602" cy="1241"/>
              <a:chOff x="12435" y="7666"/>
              <a:chExt cx="2602" cy="1241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12662" y="7780"/>
                <a:ext cx="1749" cy="434"/>
              </a:xfrm>
              <a:prstGeom prst="rect">
                <a:avLst/>
              </a:prstGeom>
            </p:spPr>
            <p:txBody>
              <a:bodyPr wrap="square">
                <a:sp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p>
                <a:pPr algn="l"/>
                <a:r>
                  <a:rPr lang="zh-CN" altLang="en-US" sz="1200">
                    <a:latin typeface="Arial" panose="020B0604020202020204" pitchFamily="34" charset="0"/>
                    <a:ea typeface="微软雅黑" panose="020B0503020204020204" pitchFamily="34" charset="-122"/>
                  </a:rPr>
                  <a:t>覆盖率测试</a:t>
                </a:r>
                <a:endPara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12435" y="7666"/>
                <a:ext cx="2602" cy="1241"/>
              </a:xfrm>
              <a:prstGeom prst="roundRect">
                <a:avLst>
                  <a:gd name="adj" fmla="val 42554"/>
                </a:avLst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2662" y="8170"/>
              <a:ext cx="2564" cy="483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400">
                  <a:latin typeface="+mj-lt"/>
                  <a:ea typeface="微软雅黑" panose="020B0503020204020204" pitchFamily="34" charset="-122"/>
                  <a:cs typeface="+mj-lt"/>
                </a:rPr>
                <a:t>COVERAGE.PY</a:t>
              </a:r>
              <a:endParaRPr lang="en-US" altLang="zh-CN" sz="1400">
                <a:latin typeface="+mj-lt"/>
                <a:ea typeface="微软雅黑" panose="020B0503020204020204" pitchFamily="34" charset="-122"/>
                <a:cs typeface="+mj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832215" y="5300980"/>
            <a:ext cx="1835150" cy="914400"/>
            <a:chOff x="12846" y="8830"/>
            <a:chExt cx="2890" cy="14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031" y="9369"/>
              <a:ext cx="2458" cy="697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 rot="0">
              <a:off x="12846" y="8830"/>
              <a:ext cx="2891" cy="1440"/>
              <a:chOff x="12435" y="7666"/>
              <a:chExt cx="2602" cy="124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2629" y="7713"/>
                <a:ext cx="1749" cy="374"/>
              </a:xfrm>
              <a:prstGeom prst="rect">
                <a:avLst/>
              </a:prstGeom>
            </p:spPr>
            <p:txBody>
              <a:bodyPr wrap="square">
                <a:spAutoFit/>
                <a:extLst>
                  <a:ext uri="{4A0BC546-FE56-4ADE-93B0-CB8AF2F6F144}">
                    <wpsdc:textFrameExt xmlns:wpsdc="http://www.wps.cn/officeDocument/2022/drawingmlCustomData" type="text"/>
                  </a:ext>
                </a:extLst>
              </a:bodyPr>
              <a:p>
                <a:pPr algn="l"/>
                <a:r>
                  <a:rPr lang="zh-CN" altLang="en-US" sz="1200">
                    <a:latin typeface="Arial" panose="020B0604020202020204" pitchFamily="34" charset="0"/>
                    <a:ea typeface="微软雅黑" panose="020B0503020204020204" pitchFamily="34" charset="-122"/>
                  </a:rPr>
                  <a:t>压力测试</a:t>
                </a:r>
                <a:endParaRPr lang="zh-CN" altLang="en-US" sz="120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12435" y="7666"/>
                <a:ext cx="2602" cy="1241"/>
              </a:xfrm>
              <a:prstGeom prst="roundRect">
                <a:avLst>
                  <a:gd name="adj" fmla="val 42554"/>
                </a:avLst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34544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4.</a:t>
            </a:r>
            <a:r>
              <a:rPr lang="zh-CN" altLang="en-US" b="1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sym typeface="Calibri" panose="020F0502020204030204" pitchFamily="34" charset="0"/>
              </a:rPr>
              <a:t>分工与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过程管理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6B026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965" y="6317262"/>
            <a:ext cx="2114211" cy="4001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9496926" y="212942"/>
            <a:ext cx="2426341" cy="880811"/>
            <a:chOff x="639416" y="297335"/>
            <a:chExt cx="4400245" cy="159738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39416" y="344010"/>
              <a:ext cx="1542923" cy="155070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67837" y="297335"/>
              <a:ext cx="2771824" cy="1186069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211430" y="1322127"/>
              <a:ext cx="2771824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TSINGHUA UNIVERSITY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动作按钮: 自定义 5">
            <a:hlinkClick r:id="rId5" action="ppaction://hlinksldjump"/>
          </p:cNvPr>
          <p:cNvSpPr/>
          <p:nvPr/>
        </p:nvSpPr>
        <p:spPr>
          <a:xfrm>
            <a:off x="551815" y="1988820"/>
            <a:ext cx="1007745" cy="43180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6700" y="1052830"/>
            <a:ext cx="429577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过程管理</a:t>
            </a:r>
            <a:endParaRPr lang="zh-CN" altLang="en-US" b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1950" y="1052830"/>
            <a:ext cx="742632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一共进行十次会议和三次集体开发，开发节奏总体遵从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</a:rPr>
              <a:t>迭代计划</a:t>
            </a: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52" name="表格 51"/>
          <p:cNvGraphicFramePr/>
          <p:nvPr>
            <p:custDataLst>
              <p:tags r:id="rId6"/>
            </p:custDataLst>
          </p:nvPr>
        </p:nvGraphicFramePr>
        <p:xfrm>
          <a:off x="551815" y="1484630"/>
          <a:ext cx="7518400" cy="4673600"/>
        </p:xfrm>
        <a:graphic>
          <a:graphicData uri="http://schemas.openxmlformats.org/drawingml/2006/table">
            <a:tbl>
              <a:tblPr/>
              <a:tblGrid>
                <a:gridCol w="1697355"/>
                <a:gridCol w="1455420"/>
                <a:gridCol w="1454785"/>
                <a:gridCol w="1456055"/>
                <a:gridCol w="1454785"/>
              </a:tblGrid>
              <a:tr h="306705"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B026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卢宇涛</a:t>
                      </a:r>
                      <a:endParaRPr lang="zh-CN" altLang="en-US" sz="1700" b="0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B026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耿睿</a:t>
                      </a:r>
                      <a:endParaRPr lang="zh-CN" altLang="en-US" sz="1700" b="0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B026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于川皓</a:t>
                      </a:r>
                      <a:endParaRPr lang="zh-CN" altLang="en-US" sz="1700" b="0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B0261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王雪松</a:t>
                      </a:r>
                      <a:endParaRPr lang="zh-CN" altLang="en-US" sz="1700" b="0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6B0261"/>
                    </a:solidFill>
                  </a:tcPr>
                </a:tc>
              </a:tr>
              <a:tr h="307340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原型设计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需求文档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</a:tr>
              <a:tr h="308610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迭代计划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</a:tr>
              <a:tr h="307340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后端开发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项目部署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日常维护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7340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程序发布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性能测试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8610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会议记录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</a:tr>
              <a:tr h="347345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前端功能测试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2740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后端功能测试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</a:tr>
              <a:tr h="307340"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PPT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制作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algn="ctr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项目汇报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endParaRPr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</a:tr>
            </a:tbl>
          </a:graphicData>
        </a:graphic>
      </p:graphicFrame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7240" y="1628775"/>
            <a:ext cx="3495040" cy="457708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ags/tag1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10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11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12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13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14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15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16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17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18.xml><?xml version="1.0" encoding="utf-8"?>
<p:tagLst xmlns:p="http://schemas.openxmlformats.org/presentationml/2006/main">
  <p:tag name="KSO_WM_DIAGRAM_VIRTUALLY_FRAME" val="{&quot;height&quot;:412.45,&quot;left&quot;:83.1,&quot;top&quot;:86.1,&quot;width&quot;:755.95}"/>
</p:tagLst>
</file>

<file path=ppt/tags/tag19.xml><?xml version="1.0" encoding="utf-8"?>
<p:tagLst xmlns:p="http://schemas.openxmlformats.org/presentationml/2006/main">
  <p:tag name="KSO_WM_DIAGRAM_VIRTUALLY_FRAME" val="{&quot;height&quot;:412.45,&quot;left&quot;:83.1,&quot;top&quot;:86.1,&quot;width&quot;:755.95}"/>
</p:tagLst>
</file>

<file path=ppt/tags/tag2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20.xml><?xml version="1.0" encoding="utf-8"?>
<p:tagLst xmlns:p="http://schemas.openxmlformats.org/presentationml/2006/main">
  <p:tag name="KSO_WM_DIAGRAM_VIRTUALLY_FRAME" val="{&quot;height&quot;:412.45,&quot;left&quot;:83.1,&quot;top&quot;:86.1,&quot;width&quot;:755.95}"/>
</p:tagLst>
</file>

<file path=ppt/tags/tag21.xml><?xml version="1.0" encoding="utf-8"?>
<p:tagLst xmlns:p="http://schemas.openxmlformats.org/presentationml/2006/main">
  <p:tag name="KSO_WM_DIAGRAM_VIRTUALLY_FRAME" val="{&quot;height&quot;:412.45,&quot;left&quot;:83.1,&quot;top&quot;:86.1,&quot;width&quot;:755.95}"/>
</p:tagLst>
</file>

<file path=ppt/tags/tag22.xml><?xml version="1.0" encoding="utf-8"?>
<p:tagLst xmlns:p="http://schemas.openxmlformats.org/presentationml/2006/main">
  <p:tag name="TABLE_ENDDRAG_ORIGIN_RECT" val="591*383"/>
  <p:tag name="TABLE_ENDDRAG_RECT" val="94*120*592*383"/>
</p:tagLst>
</file>

<file path=ppt/tags/tag23.xml><?xml version="1.0" encoding="utf-8"?>
<p:tagLst xmlns:p="http://schemas.openxmlformats.org/presentationml/2006/main">
  <p:tag name="KSO_WM_DIAGRAM_VIRTUALLY_FRAME" val="{&quot;height&quot;:394.55,&quot;left&quot;:26.4,&quot;top&quot;:29.95,&quot;width&quot;:797.5}"/>
</p:tagLst>
</file>

<file path=ppt/tags/tag24.xml><?xml version="1.0" encoding="utf-8"?>
<p:tagLst xmlns:p="http://schemas.openxmlformats.org/presentationml/2006/main">
  <p:tag name="KSO_WM_DIAGRAM_VIRTUALLY_FRAME" val="{&quot;height&quot;:394.55,&quot;left&quot;:26.4,&quot;top&quot;:29.95,&quot;width&quot;:797.5}"/>
</p:tagLst>
</file>

<file path=ppt/tags/tag25.xml><?xml version="1.0" encoding="utf-8"?>
<p:tagLst xmlns:p="http://schemas.openxmlformats.org/presentationml/2006/main">
  <p:tag name="KSO_WM_DIAGRAM_VIRTUALLY_FRAME" val="{&quot;height&quot;:394.55,&quot;left&quot;:26.4,&quot;top&quot;:29.95,&quot;width&quot;:797.5}"/>
</p:tagLst>
</file>

<file path=ppt/tags/tag26.xml><?xml version="1.0" encoding="utf-8"?>
<p:tagLst xmlns:p="http://schemas.openxmlformats.org/presentationml/2006/main">
  <p:tag name="KSO_WM_DIAGRAM_VIRTUALLY_FRAME" val="{&quot;height&quot;:394.55,&quot;left&quot;:26.4,&quot;top&quot;:29.95,&quot;width&quot;:797.5}"/>
</p:tagLst>
</file>

<file path=ppt/tags/tag27.xml><?xml version="1.0" encoding="utf-8"?>
<p:tagLst xmlns:p="http://schemas.openxmlformats.org/presentationml/2006/main">
  <p:tag name="KSO_WM_DIAGRAM_VIRTUALLY_FRAME" val="{&quot;height&quot;:394.55,&quot;left&quot;:26.4,&quot;top&quot;:29.95,&quot;width&quot;:797.5}"/>
</p:tagLst>
</file>

<file path=ppt/tags/tag28.xml><?xml version="1.0" encoding="utf-8"?>
<p:tagLst xmlns:p="http://schemas.openxmlformats.org/presentationml/2006/main">
  <p:tag name="KSO_WM_DIAGRAM_VIRTUALLY_FRAME" val="{&quot;height&quot;:394.55,&quot;left&quot;:26.4,&quot;top&quot;:29.95,&quot;width&quot;:797.5}"/>
</p:tagLst>
</file>

<file path=ppt/tags/tag29.xml><?xml version="1.0" encoding="utf-8"?>
<p:tagLst xmlns:p="http://schemas.openxmlformats.org/presentationml/2006/main">
  <p:tag name="KSO_WM_DIAGRAM_VIRTUALLY_FRAME" val="{&quot;height&quot;:394.55,&quot;left&quot;:26.4,&quot;top&quot;:29.95,&quot;width&quot;:797.5}"/>
</p:tagLst>
</file>

<file path=ppt/tags/tag3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30.xml><?xml version="1.0" encoding="utf-8"?>
<p:tagLst xmlns:p="http://schemas.openxmlformats.org/presentationml/2006/main">
  <p:tag name="KSO_WM_DIAGRAM_VIRTUALLY_FRAME" val="{&quot;height&quot;:394.55,&quot;left&quot;:26.4,&quot;top&quot;:29.95,&quot;width&quot;:797.5}"/>
</p:tagLst>
</file>

<file path=ppt/tags/tag31.xml><?xml version="1.0" encoding="utf-8"?>
<p:tagLst xmlns:p="http://schemas.openxmlformats.org/presentationml/2006/main">
  <p:tag name="commondata" val="eyJoZGlkIjoiZjk2NGJhYzRjNDAxOGE0MjU1ZWEyMmJkMTkxY2JkNGEifQ=="/>
</p:tagLst>
</file>

<file path=ppt/tags/tag4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5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6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7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8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ags/tag9.xml><?xml version="1.0" encoding="utf-8"?>
<p:tagLst xmlns:p="http://schemas.openxmlformats.org/presentationml/2006/main">
  <p:tag name="KSO_WM_DIAGRAM_VIRTUALLY_FRAME" val="{&quot;height&quot;:350.24692913385826,&quot;left&quot;:214.6,&quot;top&quot;:112.65,&quot;width&quot;:605.5953543307085}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0582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wrap="none" rtlCol="0">
        <a:noAutofit/>
      </a:bodyPr>
      <a:lstStyle>
        <a:defPPr>
          <a:lnSpc>
            <a:spcPct val="130000"/>
          </a:lnSpc>
          <a:defRPr lang="zh-CN" altLang="en-US"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2231</Words>
  <Application>WPS 演示</Application>
  <PresentationFormat/>
  <Paragraphs>367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Arial Black</vt:lpstr>
      <vt:lpstr>Wingdings 2</vt:lpstr>
      <vt:lpstr>幼圆</vt:lpstr>
      <vt:lpstr>Calibri</vt:lpstr>
      <vt:lpstr>Arial</vt:lpstr>
      <vt:lpstr>Calibri</vt:lpstr>
      <vt:lpstr>等线 Light</vt:lpstr>
      <vt:lpstr>方正姚体</vt:lpstr>
      <vt:lpstr>Arial Unicode MS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WPS_1690976592</cp:lastModifiedBy>
  <cp:revision>62</cp:revision>
  <dcterms:created xsi:type="dcterms:W3CDTF">2023-10-06T13:45:00Z</dcterms:created>
  <dcterms:modified xsi:type="dcterms:W3CDTF">2025-12-24T16:19:06Z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746F7CBB329D4A08A8D377965E20FFCB_13</vt:lpwstr>
  </property>
  <property fmtid="{D5CDD505-2E9C-101B-9397-08002B2CF9AE}" pid="3" name="KSOProductBuildVer">
    <vt:lpwstr>2052-12.1.0.19302</vt:lpwstr>
  </property>
</Properties>
</file>